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3" r:id="rId2"/>
    <p:sldId id="256" r:id="rId3"/>
    <p:sldId id="262" r:id="rId4"/>
    <p:sldId id="261" r:id="rId5"/>
    <p:sldId id="260" r:id="rId6"/>
    <p:sldId id="259" r:id="rId7"/>
    <p:sldId id="258" r:id="rId8"/>
    <p:sldId id="257" r:id="rId9"/>
    <p:sldId id="264" r:id="rId10"/>
    <p:sldId id="266" r:id="rId11"/>
    <p:sldId id="265" r:id="rId12"/>
    <p:sldId id="269" r:id="rId13"/>
    <p:sldId id="268" r:id="rId14"/>
    <p:sldId id="267" r:id="rId15"/>
    <p:sldId id="272" r:id="rId16"/>
    <p:sldId id="271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5%D0%BB%D1%8C%D1%81%D0%B8%D0%BD%D0%BA%D0%B8" TargetMode="External"/><Relationship Id="rId3" Type="http://schemas.openxmlformats.org/officeDocument/2006/relationships/hyperlink" Target="https://ru.wikipedia.org/wiki/%D0%90%D0%B2%D1%82%D0%BE%D0%BC%D0%BE%D0%B1%D0%B8%D0%BB%D1%8C%D0%BD%D0%B0%D1%8F_%D0%B4%D0%BE%D1%80%D0%BE%D0%B3%D0%B0" TargetMode="External"/><Relationship Id="rId7" Type="http://schemas.openxmlformats.org/officeDocument/2006/relationships/hyperlink" Target="https://ru.wikipedia.org/wiki/1994_%D0%B3%D0%BE%D0%B4" TargetMode="External"/><Relationship Id="rId2" Type="http://schemas.openxmlformats.org/officeDocument/2006/relationships/hyperlink" Target="https://ru.wikipedia.org/wiki/%D0%A2%D1%80%D0%B0%D0%BD%D1%81%D0%BF%D0%BE%D1%80%D1%82%D0%BD%D1%8B%D0%B9_%D0%BA%D0%BE%D1%80%D0%B8%D0%B4%D0%BE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A%D1%80%D0%B8%D1%82" TargetMode="External"/><Relationship Id="rId5" Type="http://schemas.openxmlformats.org/officeDocument/2006/relationships/hyperlink" Target="https://ru.wikipedia.org/wiki/%D0%92%D0%BE%D1%81%D1%82%D0%BE%D1%87%D0%BD%D0%B0%D1%8F_%D0%95%D0%B2%D1%80%D0%BE%D0%BF%D0%B0" TargetMode="External"/><Relationship Id="rId4" Type="http://schemas.openxmlformats.org/officeDocument/2006/relationships/hyperlink" Target="https://ru.wikipedia.org/wiki/%D0%A6%D0%B5%D0%BD%D1%82%D1%80%D0%B0%D0%BB%D1%8C%D0%BD%D0%B0%D1%8F_%D0%95%D0%B2%D1%80%D0%BE%D0%BF%D0%B0" TargetMode="External"/><Relationship Id="rId9" Type="http://schemas.openxmlformats.org/officeDocument/2006/relationships/hyperlink" Target="https://ru.wikipedia.org/wiki/1997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3"/>
            <a:ext cx="7958166" cy="192882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8 Дәріс Елдің көлік қауіпсіздігін мемлекеттік басқару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7929618" cy="178595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Транспортная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Казахстана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транспортной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marL="457200" indent="-457200" algn="l">
              <a:buAutoNum type="arabicPeriod"/>
            </a:pPr>
            <a:r>
              <a:rPr lang="ru-RU" sz="2000" b="1" dirty="0" smtClean="0" bmk="z13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системы государственного  регулирования деятельности транспорта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Оновная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часть транзита по железным дорогам республики приходится на направления: Россия - Центральная Азия (41% от общего объема транзита), Европа - Центральная Азия и Китай - Центральная Азия (соответственно 17% и 7% от общего объема транзита).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Остальной объем транзита приходится на долю транзитных перевозок по направлениям Россия - Россия и Кыргызстан - Кыргызстан в связи с географическими особенностями разделения железных дорог.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области автомобильных перевозок основными направлениями транзита являются: Россия - Центральная Азия и страны Европы - Центральная Азия (соответственно 52% и 40% от общего транзита автотранспортом), а также Китай - Центральная Азия и Китай - Россия (3-4% от общего автотранспортного транзита).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Казахстан присоединился к Европейскому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Соглашению о международных автомагистралях (СМА) от 15 ноября 1975 года. Тем самым приняты обязательства по приведению автомобильных дорог международного значения в соответствие с европейскими стандартами. Кроме того, в настоящее время по Межправительственному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Соглашению по сети Азиатских автомобильных дорог от 26 апреля 2004 года в каждом подписавшем его государстве проводятся внутригосударственные процедуры.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этой связи, с нашей стороны налицо несоответствие фактического состояния автомобильных дорог нормативным требованиям к международным автомобильным дорогам и неисполнение ряда международных соглашений в области транзитного и транспортного регулирования, призванных облегчить движение транзита через территорию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Казахстана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оказать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содействие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торговли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357158" y="76435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Элементы транспортной безопасности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Состояние транспорта, отвечающее требованиям экономической и технологической безопасности, должно характеризоваться набором определенных ключевых ресурсных и результирующих показателей стабильности транспортной системы, за пределами пороговых значений которых система теряет возможность воспроизводства, а затраты на поддержание в работоспособном состоянии возрастают в геометрической прогрессии. Без огромных финансовых затрат система становится не способной к самосохранению и превращается в экономически неэффективную, что ставит под угрозу перспективы экономического роста страны.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износа и старения фондов.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экспертным оценкам пороговое значение износа и старения основных производственных фондов составляет 50-55% в то время как их нормальное состояние должно характеризоваться степенью износа не более 30-40%. Степень износа и старения основных фондов </a:t>
            </a:r>
            <a:r>
              <a:rPr lang="ru-RU" sz="2000" dirty="0" smtClean="0"/>
              <a:t>транспортного комплекса Казахстана в среднем достигла критической отметки - 60 и более процентов, что привело к дефициту подвижного состава и доведению пропускной способности некоторых участков до критического уровня.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357158" y="159622"/>
            <a:ext cx="835824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импорта технических средств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настоящее время этот уровень для транспортного комплекса Казахстана высок, по отдельным отраслям составляет свыше 90%. В этой связи необходимо формирование и развитие отечественного производства по ремонту и выпуску подвижного состава, оборудования и запасных частей для транспортного комплекса.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выделяемых средств на развитие научного потенциала.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 является капиталоемким и наукоемким производством. По экспертным оценкам минимальное значение этого показателя должно составлять 2-2,5% от доходов транспорта. В транспортной отрасли Казахстана этот показатель составляет менее 0,1%.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Уровень внедрения пятого технологического уклада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(микроэлектроника, телекоммуникация, гибкая автоматизация, комбинированное применение различных конструкционных материалов). Использование этих технологий в транспортном комплексе явно недостаточно. В частности, как пример, волоконно-оптические линии связи составляют порядка 30% от общей протяженности магистральных линий связи Республики Казахстан (на железнодорожном транспорте соответственно 2,3%).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411480"/>
            <a:ext cx="86439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развитости опорной транспортной сети.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и функциональное назначение опорной транспортной сети заключается в обеспечении высокоэффективных транспортных связей между центрами социально-экономического развития, территориальной целостности и национальной безопасности страны, а также внутренней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интегрированности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транспортной системы Казахстана в мировую транспортную систему.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Сегодня в Казахстане сеть автомобильных дорог республиканского значения сформирована. Дополнительно планируется построить некоторые связующие участки на дорогах с сопредельными государствами.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Магистральная железнодорожная сеть недостаточно развита, для ее оптимизации необходимо строительство новых железнодорожных линий.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Сеть международных аэропортов оптимальна, однако необходимо их приведение в соответствие с международными стандартами.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Международные морские торговые порты представлены единственным портом, что явно недостаточно. В этой связи необходимо расширение производственных мощностей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Актауского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международного морского торгового порта, перспективное строительство нефтяных терминалов в альтернативных портах, а также создание базы поддержки морских операций.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214282" y="99669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Экологическая безопасность.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современном мире проблемы экологической безопасности транспорта являются высоко актуальными и требуют комплексных подходов к решению. В связи с несовершенством технологий, низким качеством используемого топлива, отсутствием системы экологических требований и эффективного механизма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Казахстане, транспорт является источником повышенного загрязнения и причиной экологического бедствия в ряде крупных городов. По приблизительным оценкам уровень выбросов от передвижных источников ежегодно составляет 15-20 млн. тонн вредных веществ, что превышает аналогичные показатели развитых стран в десятки раз в пересчете на единицу транспорта.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Сырьевая направленность экономики государства наряду с большими расстояниями при низкой плотности населения обуславливают высокую зависимость экономики от транспорта. Если в периоды экономического спада и начала роста транспортный комплекс обеспечил все потребности экономики государства, мало того оказал поддержку путем сдерживания тарифов и цен на транспортные услуги, то в настоящее время в период стабильного роста экономики, необходима существенная государственная поддержка восстановлению, становлению и подъему транспорта.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 rot="10800000" flipV="1">
            <a:off x="285720" y="191719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en-US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1" i="0" u="none" strike="noStrike" cap="none" normalizeH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системы государственного  регулирования деятельности транспорта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Наиболее важными условиями развития и эффективного функционирования транспортной системы являются ее сбалансированность и самодостаточность. Именно выполнение этих двух условий позволяет обеспечивать способность транспортной системы своевременно и адекватно реагировать на изменение потребностей экономики и населения в транспортных услугах, определяя направления и степень концентрации усилий на решении тех или иных задач.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Вместе с тем, с одной стороны, самодостаточность транспортной системы не исключает участия государства, с другой - излишнее и неоправданное вмешательство в хозяйственную деятельность субъектов транспорта может привести к дисбалансу в развитии и снижению эффективности транспортной системы.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Наряду с нормативным правовым обеспечением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фискальная политика государства является одним из наиболее действенных и эффективных инструментов государственного регулирования и будет способствовать развитию транспортной системы.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совершенствование системы государственного регулирования будет охватывать сферы прямого и косвенного регулирования и включит следующие основные направления: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законодательства в сфере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механизмов лицензирования и сертификации субъектов, продукции и услуг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тарифно-ценового регулирования на отдельных видах деятельности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фискальной политики в сфере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повышение эффективности контрольно-надзорной деятельности (механизма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транспорте;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создание единой системы планирования развития и модернизации транспортного комплекса на основе использования индикаторов социально-экономического развития и методов прогнозирования объемов перевозок;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 вопросах развития предпринимательства в сфере транспорта особое внимание должно уделяться развитию малого и среднего бизнеса;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создание благоприятного климата и стимулирование финансовых институтов для инвестирования в транспортный комплекс.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1.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Транспортная система Казахстана</a:t>
            </a:r>
          </a:p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Важность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 актуальность  развития  транспорта  как  составляющего  элемента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  обусловливается  ее  особым  значение  в  системе  безопасности страны.  Различные  виды  транспорта  участвуют  в  формировании  бюджетов  различного уровня,  в  создании  общественного  продукта  и  национального  дохода  страны.  Влияние транспорта  на  экономическую  безопасность  ОЖХ.  Опосредованно  прослеживается  и  в социальной  сфере  через  необходимость  обеспечения  необходимого  уровня  социальной защиты работников транспорта, поддержание тарифов на пассажирские перевозки на уровне,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обеспечивающем  нормальный  уровень  миграционных  процессов,  высокий  уровень безопасности и комфортности перевозок.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 общем  понимании  транспорт  –  это  отрасль  материального  производства. Экономический  рост  страны  зависит  от  множества  как  внутренних,  так  и  внешних факторов.  В  первую  очередь  он  зависит  от  перераспределения  ресурсного  потенциала, производственной  составляющей,  стабильности  национальной  валюты  и  т.д.  Но,  так  же, нельзя забывать и про транспортный комплекс, который отвечает за устойчивое и динамичное развитие  темпа  роста  экономического  развития,  что  в  свою  очередь  способствует обеспечению экономической безопасности на всех ее уровнях.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Транспортный  комплекс  или  транспортная  система  является  одним  из  крупнейших многоотраслевых  сфер  деятельности,  которая  включает  в  себя  все  виды  и  категории транспорта. Транспорт  для  любого  государства  является  инструментом  реализации  не  только национальных интересов и обеспечения достойного места в мировой хозяйственной системе, но  также  и  для  обеспечения  эффективной  внутренней  инфраструктуры  страны.  Устойчивое развитие транспорта является гарантией свободного перемещения товаров и услуг как внутри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страны,  так  и  за  ее  пределы,  конкуренции  и  свободы  экономической  деятельности, обеспечения  целостности  государства  и  его  национальной  безопасности,  и  как  следствие, улучшения  условий  и  уровня  жизни  населения,  что  в  свою  очередь  оказывает  бесспорное влияние на внешнеэкономическую деятельность страны. </a:t>
            </a:r>
          </a:p>
          <a:p>
            <a:r>
              <a:rPr lang="ru-RU" sz="2000" dirty="0" smtClean="0"/>
              <a:t>      Транспортная система Казахстана представляет собой комплекс, включающий согласно </a:t>
            </a:r>
            <a:r>
              <a:rPr lang="en-US" sz="2000" dirty="0" smtClean="0"/>
              <a:t> </a:t>
            </a:r>
            <a:r>
              <a:rPr lang="ru-RU" sz="2000" dirty="0" smtClean="0"/>
              <a:t>Закону Республики Казахстан "О транспорте в Республике Казахстан" от 21 сентября 1994 года железнодорожный, автомобильный, морской, внутренний водный, воздушный, городской электрический, в том числе метрополитен, а также находящийся на территории Республики Казахстан магистральный трубопроводный транспорт.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2845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Экономические и географические особенности Казахстана (обширная территория, низкая плотность населения, запасы минеральных ресурсов, расположенные в разных частях страны, расположение между Европой и Азией) делают его экономику одной из наиболее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грузоемких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мире, обуславливая высокую зависимость от транспортной системы.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Основная доля сети наземных путей сообщений приходится на автомобильные и железные дороги (порядка 85,6 и 13,7 тыс. км соответственно). Протяженность воздушных трасс составляет около 60 тыс. км. Плотность сети на 1000 кв. км территории составляет около 5,2 км железных дорог, 1,5 км внутренних водных путей, 28,3 км автомобильных дорог с твердым покрытием, что значительно ниже аналогичных показателей развитых стран.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9" y="785792"/>
          <a:ext cx="8072496" cy="5835024"/>
        </p:xfrm>
        <a:graphic>
          <a:graphicData uri="http://schemas.openxmlformats.org/drawingml/2006/table">
            <a:tbl>
              <a:tblPr/>
              <a:tblGrid>
                <a:gridCol w="1792429"/>
                <a:gridCol w="1239424"/>
                <a:gridCol w="1239424"/>
                <a:gridCol w="1377674"/>
                <a:gridCol w="1267072"/>
                <a:gridCol w="1156473"/>
              </a:tblGrid>
              <a:tr h="1792298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Железно-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дорожнаясеть,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железно-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дорожной сети,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км/тыс.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км 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Протя-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женность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автодо-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рог,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автомо-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бильных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дорог,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км/тыс.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км 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ренние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водные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пути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(экс-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плуати-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руемые),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Казахстан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13780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85679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28,3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3982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48909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497306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228464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4148395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430,7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41009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Мексика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19510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108087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44015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314090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46039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230735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646,3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Аргентина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34091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63348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Украина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22473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163898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271,5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4499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Нигерия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60068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65,0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8575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142852"/>
            <a:ext cx="7072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Сравнительные протяженности и плотности  инфраструктуры отдельных видов транспорта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31862"/>
            <a:ext cx="12144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1.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7346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Несмотря на эти позитивные тенденции, на современном этапе своего развития транспортный комплекс Казахстана характеризуется неудовлетворительным состоянием основных средств, устаревшими и недостаточно развитыми инфраструктурой и технологиями.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Вследствие длительного недофинансирования железнодорожного транспорта произошло накопление физического износа основных средств, который сегодня составляет более 60%. В отрасли используются технически и морально устаревшие модели подвижного состава, путевой техники, изношенные конструкции пути и устаревшие технологии ремонта и содержания основных производственных средств. Низкая эффективность систем эксплуатации требует высоких эксплуатационных расходов для поддержания основных фондов в рабочем состоянии. </a:t>
            </a:r>
          </a:p>
          <a:p>
            <a:r>
              <a:rPr lang="ru-RU" sz="2000" dirty="0" smtClean="0"/>
              <a:t>Автомобильные дороги общего пользования, из общей протяженности которых 95% запроектировано и построено под осевую нагрузку в 6 тонн и менее, сегодня принимают большегрузные автомобили с нагрузками до 12-15 тонн на ось, что значительно снижает срок их службы. На отдельных коридорах по дорогам </a:t>
            </a:r>
            <a:r>
              <a:rPr lang="en-US" sz="2000" dirty="0" smtClean="0"/>
              <a:t>III</a:t>
            </a:r>
            <a:r>
              <a:rPr lang="ru-RU" sz="2000" dirty="0" smtClean="0"/>
              <a:t> и </a:t>
            </a:r>
            <a:r>
              <a:rPr lang="en-US" sz="2000" dirty="0" smtClean="0"/>
              <a:t>IV</a:t>
            </a:r>
            <a:r>
              <a:rPr lang="ru-RU" sz="2000" dirty="0" smtClean="0"/>
              <a:t> технических категорий, рассчитанных на интенсивность движения до 3 тысяч автомобилей в сутки, следует транспортный поток до 5-6 тысяч автомобилей в сутки, в котором, как правило, около 30-40% грузовых автомобилей с повышенными осевыми нагрузками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Официально приняв, в соответствии с </a:t>
            </a:r>
            <a:r>
              <a:rPr lang="en-US" dirty="0" smtClean="0"/>
              <a:t> </a:t>
            </a:r>
            <a:r>
              <a:rPr lang="ru-RU" dirty="0" smtClean="0"/>
              <a:t>Соглашением о массах и габаритах транспортных средств, осуществляющих международные перевозки по автомобильным дорогам государств-участников СНГ от 14 июня 1999 года, нормативную нагрузку на одиночную ось в размере 10 тонн, Казахстан встал перед проблемой интенсивного износа дорожной инфраструктуры из-за технического несоответствия таким осевым нагрузкам. Для сравнения, в Европе конструкция дорожной одежды намного прочнее и имеет повышенный запас прочности, способный принимать до 12-14 тонн на ось при максимально допустимой нагрузке на одиночную ось до 10 тонн.</a:t>
            </a:r>
            <a:r>
              <a:rPr lang="en-US" dirty="0" smtClean="0"/>
              <a:t>    </a:t>
            </a:r>
            <a:endParaRPr lang="ru-RU" dirty="0" smtClean="0"/>
          </a:p>
          <a:p>
            <a:r>
              <a:rPr lang="en-US" dirty="0" smtClean="0"/>
              <a:t>  </a:t>
            </a:r>
            <a:r>
              <a:rPr lang="ru-RU" dirty="0" smtClean="0"/>
              <a:t> Плохое техническое состояние дорожной одежды приводит к снижению эксплуатационных скоростей, повышению транспортных эксплуатационных расходов, росту аварийности. По оценкам экспертов, при движении автотранспорта по дорогам без усовершенствованного покрытия расход топлива возрастает в среднем на 30%, соответственно увеличивая объем вредных выбросов в атмосферу. Помимо прямого ущерба здоровью людей, это повышает общее загрязнение окружающей среды автотранспортом и ускоряет процессы образования парниковых газов и глобального потепления климата.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Таким образом, техническое состояние дорог самым непосредственным образом влияет на состояние окружающей среды. Для приведения уровня выбросов к приемлемому уровню наряду с технологическим улучшением автотранспорта необходимы меры по совершенствованию дорожной инфраструктуры.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27584"/>
          <a:ext cx="8429684" cy="4335344"/>
        </p:xfrm>
        <a:graphic>
          <a:graphicData uri="http://schemas.openxmlformats.org/drawingml/2006/table">
            <a:tbl>
              <a:tblPr/>
              <a:tblGrid>
                <a:gridCol w="2285954"/>
                <a:gridCol w="2211564"/>
                <a:gridCol w="2033032"/>
                <a:gridCol w="1899134"/>
              </a:tblGrid>
              <a:tr h="1198217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 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Максимальная длина (метров)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Максималь-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ный вес на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сдвоенную ось (тонн)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Казахстан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Нидерланды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Швеция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16,8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Страны ЕС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285729"/>
            <a:ext cx="7072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допустимых осевых нагрузок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ряда зарубежных стран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     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43835" y="285728"/>
            <a:ext cx="13573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5.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</a:t>
            </a:r>
            <a:r>
              <a:rPr lang="ru-RU" dirty="0" smtClean="0"/>
              <a:t>Казахстан, расположившись в центре Евразии, обладает значительным транзитным потенциалам. Сложившиеся тенденции торгово-экономических взаимоотношений между странами Европы, Персидского залива и Азиатско-Тихоокеанского региона, а также особенности географического расположения Казахстана свидетельствуют о потенциальной возможности увеличения объема транзитных перевозок по его территории.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Главное преимущество, которым обладают транзитные коридоры, проходящие через территорию Казахстана, заключается в существенном сокращении расстояний. При осуществлении сообщения между Европой и Китаем через Казахстан расстояние перевозок уменьшается в два раза по сравнению с морским путем и до тысячи километров по сравнению с транзитом по территории России.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К настоящему времени Организацией Содружества Железных Дорог (ОСЖД) определены тринадцать главных железнодорожных коридоров, пять из которых проходят по территории Республики Казахстан. На западе железнодорожные маршруты увязаны с маршрутами панъевропейских (критских) транспортных коридоров, а на востоке рассредоточены в регионах с высокой экономической активностью (Корейский полуостров, восточный и юго-восточный Китай, страны Центральной Азии и Персидского залива.</a:t>
            </a:r>
          </a:p>
          <a:p>
            <a:r>
              <a:rPr lang="ru-RU" sz="1400" b="1" dirty="0" smtClean="0"/>
              <a:t>       Панъевропейский транспортный коридор</a:t>
            </a:r>
            <a:r>
              <a:rPr lang="ru-RU" sz="1400" dirty="0" smtClean="0"/>
              <a:t> — </a:t>
            </a:r>
            <a:r>
              <a:rPr lang="ru-RU" sz="1400" dirty="0" smtClean="0">
                <a:hlinkClick r:id="rId2" tooltip="Транспортный коридор"/>
              </a:rPr>
              <a:t>транспортные коридоры</a:t>
            </a:r>
            <a:r>
              <a:rPr lang="ru-RU" sz="1400" dirty="0" smtClean="0"/>
              <a:t> (система транспорта, то есть железных, </a:t>
            </a:r>
            <a:r>
              <a:rPr lang="ru-RU" sz="1400" dirty="0" smtClean="0">
                <a:hlinkClick r:id="rId3" tooltip="Автомобильная дорога"/>
              </a:rPr>
              <a:t>автомобильных дорог</a:t>
            </a:r>
            <a:r>
              <a:rPr lang="ru-RU" sz="1400" dirty="0" smtClean="0"/>
              <a:t> и так далее) в </a:t>
            </a:r>
            <a:r>
              <a:rPr lang="ru-RU" sz="1400" dirty="0" smtClean="0">
                <a:hlinkClick r:id="rId4" tooltip="Центральная Европа"/>
              </a:rPr>
              <a:t>Центральной</a:t>
            </a:r>
            <a:r>
              <a:rPr lang="ru-RU" sz="1400" dirty="0" smtClean="0"/>
              <a:t> и </a:t>
            </a:r>
            <a:r>
              <a:rPr lang="ru-RU" sz="1400" dirty="0" smtClean="0">
                <a:hlinkClick r:id="rId5" tooltip="Восточная Европа"/>
              </a:rPr>
              <a:t>Восточной Европе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Обозначается как </a:t>
            </a:r>
            <a:r>
              <a:rPr lang="ru-RU" sz="1400" i="1" dirty="0" smtClean="0"/>
              <a:t>PE</a:t>
            </a:r>
            <a:r>
              <a:rPr lang="ru-RU" sz="1400" dirty="0" smtClean="0"/>
              <a:t> с добавлением цифры, например </a:t>
            </a:r>
            <a:r>
              <a:rPr lang="ru-RU" sz="1400" i="1" dirty="0" smtClean="0"/>
              <a:t>PE1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Была первоначально определена на II панъевропейской конференции по транспорту на </a:t>
            </a:r>
            <a:r>
              <a:rPr lang="ru-RU" sz="1400" dirty="0" smtClean="0">
                <a:hlinkClick r:id="rId6" tooltip="Крит"/>
              </a:rPr>
              <a:t>Крите</a:t>
            </a:r>
            <a:r>
              <a:rPr lang="ru-RU" sz="1400" dirty="0" smtClean="0"/>
              <a:t> в марте </a:t>
            </a:r>
            <a:r>
              <a:rPr lang="ru-RU" sz="1400" dirty="0" smtClean="0">
                <a:hlinkClick r:id="rId7" tooltip="1994 год"/>
              </a:rPr>
              <a:t>1994 года</a:t>
            </a:r>
            <a:r>
              <a:rPr lang="ru-RU" sz="1400" dirty="0" smtClean="0"/>
              <a:t>, дополнения внесены на III конференции в </a:t>
            </a:r>
            <a:r>
              <a:rPr lang="ru-RU" sz="1400" dirty="0" smtClean="0">
                <a:hlinkClick r:id="rId8" tooltip="Хельсинки"/>
              </a:rPr>
              <a:t>Хельсинки</a:t>
            </a:r>
            <a:r>
              <a:rPr lang="ru-RU" sz="1400" dirty="0" smtClean="0"/>
              <a:t> в </a:t>
            </a:r>
            <a:r>
              <a:rPr lang="ru-RU" sz="1400" dirty="0" smtClean="0">
                <a:hlinkClick r:id="rId9" tooltip="1997 год"/>
              </a:rPr>
              <a:t>1997 году</a:t>
            </a:r>
            <a:r>
              <a:rPr lang="ru-RU" sz="1400" dirty="0" smtClean="0"/>
              <a:t>. Поэтому, независимо от географического положения, эти транспортные коридоры также иногда называют </a:t>
            </a:r>
            <a:r>
              <a:rPr lang="ru-RU" sz="1400" i="1" dirty="0" smtClean="0"/>
              <a:t>критскими коридорами</a:t>
            </a:r>
            <a:r>
              <a:rPr lang="ru-RU" sz="1400" dirty="0" smtClean="0"/>
              <a:t> или </a:t>
            </a:r>
            <a:r>
              <a:rPr lang="ru-RU" sz="1400" i="1" dirty="0" smtClean="0"/>
              <a:t>хельсинкскими коридорами</a:t>
            </a:r>
            <a:r>
              <a:rPr lang="ru-RU" sz="1400" dirty="0" smtClean="0"/>
              <a:t>. </a:t>
            </a:r>
            <a:r>
              <a:rPr lang="ru-RU" sz="1400" b="1" dirty="0" smtClean="0">
                <a:solidFill>
                  <a:srgbClr val="0070C0"/>
                </a:solidFill>
              </a:rPr>
              <a:t>Крит</a:t>
            </a:r>
            <a:r>
              <a:rPr lang="ru-RU" sz="1400" dirty="0" smtClean="0">
                <a:solidFill>
                  <a:srgbClr val="0070C0"/>
                </a:solidFill>
              </a:rPr>
              <a:t> (греч. </a:t>
            </a:r>
            <a:r>
              <a:rPr lang="ru-RU" sz="1400" dirty="0" err="1" smtClean="0">
                <a:solidFill>
                  <a:srgbClr val="0070C0"/>
                </a:solidFill>
              </a:rPr>
              <a:t>Κρήτη</a:t>
            </a:r>
            <a:r>
              <a:rPr lang="ru-RU" sz="1400" dirty="0" smtClean="0">
                <a:solidFill>
                  <a:srgbClr val="0070C0"/>
                </a:solidFill>
              </a:rPr>
              <a:t>) — самый большой греческий остров.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662</Words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8 Дәріс Елдің көлік қауіпсіздігін мемлекеттік басқару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16</cp:revision>
  <dcterms:created xsi:type="dcterms:W3CDTF">2020-03-04T11:30:48Z</dcterms:created>
  <dcterms:modified xsi:type="dcterms:W3CDTF">2020-03-06T12:49:01Z</dcterms:modified>
</cp:coreProperties>
</file>